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1" r:id="rId3"/>
    <p:sldId id="257" r:id="rId4"/>
    <p:sldId id="295" r:id="rId5"/>
    <p:sldId id="300" r:id="rId6"/>
    <p:sldId id="305" r:id="rId7"/>
    <p:sldId id="303" r:id="rId8"/>
    <p:sldId id="304" r:id="rId9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en Guus" initials="JeG" lastIdx="1" clrIdx="0">
    <p:extLst>
      <p:ext uri="{19B8F6BF-5375-455C-9EA6-DF929625EA0E}">
        <p15:presenceInfo xmlns:p15="http://schemas.microsoft.com/office/powerpoint/2012/main" userId="ddd988b1180321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2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AEAB25F-C85A-4D02-BDEC-70082D2EDE1E}" type="datetime1">
              <a:rPr lang="nl-NL"/>
              <a:pPr lvl="0"/>
              <a:t>28-3-2019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11385E3-A991-4117-B1F4-5EEFC4A374AE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691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367CF70D-CD30-480D-AC6F-216F0AEEA24A}" type="datetime3">
              <a:rPr lang="nl-NL"/>
              <a:pPr lvl="0"/>
              <a:t>28/3/19</a:t>
            </a:fld>
            <a:endParaRPr lang="mr-IN"/>
          </a:p>
        </p:txBody>
      </p:sp>
      <p:pic>
        <p:nvPicPr>
          <p:cNvPr id="5" name="Afbeelding 2" title="Logo1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5" title="Bedrijfstak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239730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31458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161191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96945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79542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536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1" title="Eindlogo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2628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2" title="Logo1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4" title="Schutblad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0407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8604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397207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10296903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692788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145073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0255226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4758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4" title="Logo1">
            <a:extLst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6" title="Bedrijfstak">
            <a:extLst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nl-NL" dirty="0"/>
            </a:br>
            <a:r>
              <a:rPr lang="nl-NL" dirty="0"/>
              <a:t>Paragraaf 3.3</a:t>
            </a:r>
            <a:br>
              <a:rPr lang="nl-NL" dirty="0"/>
            </a:br>
            <a:br>
              <a:rPr lang="nl-NL" dirty="0"/>
            </a:br>
            <a:r>
              <a:rPr lang="nl-NL" dirty="0"/>
              <a:t>Politiek en samenleving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17599145" cy="4949537"/>
          </a:xfrm>
        </p:spPr>
        <p:txBody>
          <a:bodyPr/>
          <a:lstStyle/>
          <a:p>
            <a:pPr marL="342900" lvl="0" indent="-342900"/>
            <a:r>
              <a:rPr lang="nl-NL" dirty="0"/>
              <a:t>hoe de leef- en werkomstandigheden van arbeiders meer aandacht kregen</a:t>
            </a:r>
          </a:p>
          <a:p>
            <a:pPr marL="0" lvl="0" indent="0">
              <a:buNone/>
            </a:pPr>
            <a:endParaRPr lang="nl-NL" dirty="0"/>
          </a:p>
          <a:p>
            <a:pPr marL="342900" lvl="0" indent="-342900"/>
            <a:r>
              <a:rPr lang="nl-NL" dirty="0"/>
              <a:t>hoe socialisten streefden naar gelijkheid</a:t>
            </a:r>
          </a:p>
          <a:p>
            <a:pPr marL="342900" lvl="0" indent="-342900"/>
            <a:endParaRPr lang="nl-NL" dirty="0"/>
          </a:p>
          <a:p>
            <a:pPr marL="342900" lvl="0" indent="-342900"/>
            <a:r>
              <a:rPr lang="nl-NL" dirty="0"/>
              <a:t>wat veranderde in het onderwijs</a:t>
            </a:r>
          </a:p>
          <a:p>
            <a:pPr marL="342900" lvl="0" indent="-342900"/>
            <a:endParaRPr lang="nl-NL" dirty="0">
              <a:solidFill>
                <a:schemeClr val="tx1"/>
              </a:solidFill>
            </a:endParaRPr>
          </a:p>
          <a:p>
            <a:pPr marL="342900" lvl="0" indent="-342900"/>
            <a:r>
              <a:rPr lang="nl-NL" dirty="0">
                <a:solidFill>
                  <a:schemeClr val="tx1"/>
                </a:solidFill>
              </a:rPr>
              <a:t>hoe de positie van vrouwen verbeterde</a:t>
            </a:r>
          </a:p>
        </p:txBody>
      </p:sp>
      <p:sp>
        <p:nvSpPr>
          <p:cNvPr id="4" name="Tijdelijke aanduiding voor tekst 3"/>
          <p:cNvSpPr txBox="1">
            <a:spLocks noGrp="1"/>
          </p:cNvSpPr>
          <p:nvPr>
            <p:ph type="body" idx="4294967295"/>
          </p:nvPr>
        </p:nvSpPr>
        <p:spPr>
          <a:xfrm>
            <a:off x="1246610" y="7900736"/>
            <a:ext cx="17599145" cy="2141469"/>
          </a:xfrm>
          <a:solidFill>
            <a:srgbClr val="FF0000"/>
          </a:solidFill>
        </p:spPr>
        <p:txBody>
          <a:bodyPr/>
          <a:lstStyle/>
          <a:p>
            <a:pPr marL="0" lvl="0" indent="0">
              <a:buNone/>
            </a:pPr>
            <a:r>
              <a:rPr lang="nl-NL" b="1" dirty="0">
                <a:solidFill>
                  <a:srgbClr val="FFFFFF"/>
                </a:solidFill>
              </a:rPr>
              <a:t>Kenmerkend aspect: </a:t>
            </a:r>
            <a:r>
              <a:rPr lang="nl-NL" dirty="0">
                <a:solidFill>
                  <a:srgbClr val="FFFFFF"/>
                </a:solidFill>
              </a:rPr>
              <a:t>(1) de industri</a:t>
            </a:r>
            <a:r>
              <a:rPr lang="nl-N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ële revolutie en de opkomst van emancipatiebewegingen (2) de politiek-maatschappelijke stromingen (denkrichtingen)</a:t>
            </a:r>
            <a:endParaRPr lang="nl-NL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Leven en werken in armoede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83544" cy="752769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dirty="0"/>
              <a:t>Arbeiders in fabrieken werkten in de 19e eeuw onder slechte werkomstandigheden:</a:t>
            </a:r>
          </a:p>
          <a:p>
            <a:r>
              <a:rPr lang="nl-NL" dirty="0"/>
              <a:t>weinig loon</a:t>
            </a:r>
          </a:p>
          <a:p>
            <a:r>
              <a:rPr lang="nl-NL" dirty="0"/>
              <a:t>lange werkdagen</a:t>
            </a:r>
          </a:p>
          <a:p>
            <a:r>
              <a:rPr lang="nl-NL" dirty="0"/>
              <a:t>zelden vrij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Armoede en kinderarbeid vielen door de industrie  meer op. In steden ontstonden arbeiderswijken met slechte </a:t>
            </a:r>
            <a:r>
              <a:rPr lang="nl-NL" dirty="0" err="1"/>
              <a:t>leefomstandig-heden</a:t>
            </a:r>
            <a:r>
              <a:rPr lang="nl-NL" dirty="0"/>
              <a:t>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De hogere burgers noemden het probleem van de slechte werk- en leefomstandigheden van de arbeiders ‘de sociale kwestie’.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D8CA3A1-5854-4D4D-AF51-3F93CDA4B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192" y="2514517"/>
            <a:ext cx="8511375" cy="57385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nl-NL" dirty="0"/>
              <a:t>Het </a:t>
            </a:r>
            <a:r>
              <a:rPr lang="nl-NL" dirty="0" err="1"/>
              <a:t>Fransche</a:t>
            </a:r>
            <a:r>
              <a:rPr lang="nl-NL" dirty="0"/>
              <a:t> Pad in de Amsterdamse Jordaan, gedempt in 1857 (</a:t>
            </a:r>
            <a:r>
              <a:rPr lang="nl-NL" dirty="0" err="1"/>
              <a:t>Hekking</a:t>
            </a:r>
            <a:r>
              <a:rPr lang="nl-NL" dirty="0"/>
              <a:t>, omstreeks 1853).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05" y="2745271"/>
            <a:ext cx="12023417" cy="73173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Streven naar meer gelijkheid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83544" cy="7527697"/>
          </a:xfrm>
        </p:spPr>
        <p:txBody>
          <a:bodyPr/>
          <a:lstStyle/>
          <a:p>
            <a:pPr marL="0" lvl="0" indent="0">
              <a:buNone/>
            </a:pPr>
            <a:r>
              <a:rPr lang="nl-NL" dirty="0"/>
              <a:t>In de industrielanden kwamen </a:t>
            </a:r>
            <a:r>
              <a:rPr lang="nl-NL" dirty="0">
                <a:solidFill>
                  <a:srgbClr val="FF0000"/>
                </a:solidFill>
              </a:rPr>
              <a:t>sociale wetten</a:t>
            </a:r>
            <a:r>
              <a:rPr lang="nl-NL" dirty="0">
                <a:solidFill>
                  <a:schemeClr val="tx1"/>
                </a:solidFill>
              </a:rPr>
              <a:t>:</a:t>
            </a:r>
            <a:r>
              <a:rPr lang="nl-NL" dirty="0">
                <a:solidFill>
                  <a:srgbClr val="FF0000"/>
                </a:solidFill>
              </a:rPr>
              <a:t> </a:t>
            </a:r>
            <a:endParaRPr lang="nl-NL" dirty="0"/>
          </a:p>
          <a:p>
            <a:pPr marL="0" lvl="0" indent="0">
              <a:buNone/>
            </a:pPr>
            <a:r>
              <a:rPr lang="nl-NL" dirty="0"/>
              <a:t>wetten voor steun aan mensen die minder goed voor zichzelf kunnen zorgden.</a:t>
            </a:r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 1874 bedacht de liberaal Van Houten de eerste sociale wet. Zijn ‘Kinderwetje’ verbood werken onder de twaalf jaar in werkplaatsen en fabrieken.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 1901 werd onderwijs tot twaalf jaar verplicht en verdween kinderarbeid helemaal.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(vervolg op volgende dia)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625D0B5-302F-4248-B992-3C4A16EC6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896" y="2514518"/>
            <a:ext cx="6152604" cy="801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3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36652" cy="752769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</a:t>
            </a:r>
            <a:r>
              <a:rPr lang="nl-NL" dirty="0">
                <a:solidFill>
                  <a:srgbClr val="FF0000"/>
                </a:solidFill>
              </a:rPr>
              <a:t>socialisten</a:t>
            </a:r>
            <a:r>
              <a:rPr lang="nl-NL" dirty="0"/>
              <a:t> kwamen op voor de belangen van de arbeiders. Ze vonden dat de industriearbeiders als </a:t>
            </a:r>
            <a:r>
              <a:rPr lang="nl-NL" dirty="0">
                <a:solidFill>
                  <a:srgbClr val="FF0000"/>
                </a:solidFill>
              </a:rPr>
              <a:t>klasse</a:t>
            </a:r>
            <a:r>
              <a:rPr lang="nl-NL" dirty="0"/>
              <a:t> werden </a:t>
            </a:r>
            <a:r>
              <a:rPr lang="nl-NL" dirty="0">
                <a:solidFill>
                  <a:srgbClr val="FF0000"/>
                </a:solidFill>
              </a:rPr>
              <a:t>uitgebuit</a:t>
            </a:r>
            <a:r>
              <a:rPr lang="nl-NL" dirty="0"/>
              <a:t> door de bezittende klasse van fabriekseigenaren.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industriële revolutie en de opkomst van emancipatiebewegingen is een </a:t>
            </a:r>
            <a:r>
              <a:rPr lang="nl-NL" b="1" dirty="0"/>
              <a:t>kenmerkend aspect </a:t>
            </a:r>
            <a:r>
              <a:rPr lang="nl-NL" dirty="0"/>
              <a:t>van de tijd van burgers en stoommachines.</a:t>
            </a:r>
          </a:p>
          <a:p>
            <a:pPr marL="0" lvl="0" indent="0">
              <a:buNone/>
            </a:pPr>
            <a:endParaRPr lang="nl-NL" dirty="0"/>
          </a:p>
        </p:txBody>
      </p:sp>
      <p:sp>
        <p:nvSpPr>
          <p:cNvPr id="4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socialist: </a:t>
            </a:r>
            <a:r>
              <a:rPr lang="nl-NL" dirty="0">
                <a:solidFill>
                  <a:srgbClr val="FFFFFF"/>
                </a:solidFill>
              </a:rPr>
              <a:t>iemand die in de politiek streeft naar meer gelijkheid</a:t>
            </a:r>
          </a:p>
          <a:p>
            <a:pPr>
              <a:buNone/>
            </a:pPr>
            <a:endParaRPr lang="nl-NL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klasse: </a:t>
            </a:r>
            <a:r>
              <a:rPr lang="nl-NL" dirty="0">
                <a:solidFill>
                  <a:srgbClr val="FFFFFF"/>
                </a:solidFill>
              </a:rPr>
              <a:t>bevolkingsgroep</a:t>
            </a:r>
          </a:p>
          <a:p>
            <a:pPr>
              <a:buNone/>
            </a:pPr>
            <a:endParaRPr lang="nl-NL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uitbuiten: </a:t>
            </a:r>
            <a:r>
              <a:rPr lang="nl-NL" dirty="0">
                <a:solidFill>
                  <a:srgbClr val="FFFFFF"/>
                </a:solidFill>
              </a:rPr>
              <a:t>misbruik maken</a:t>
            </a:r>
          </a:p>
          <a:p>
            <a:pPr lvl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/>
            <a:endParaRPr lang="nl-NL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4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Veranderingen in het onderwijs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83544" cy="7527697"/>
          </a:xfrm>
        </p:spPr>
        <p:txBody>
          <a:bodyPr/>
          <a:lstStyle/>
          <a:p>
            <a:pPr marL="0" lvl="0" indent="0">
              <a:buNone/>
            </a:pPr>
            <a:r>
              <a:rPr lang="nl-NL" dirty="0"/>
              <a:t>In de grondwet van 1848 werd de godsdienstvrijheid vastgelegd. Daardoor konden gelovigen eigen scholen stichten. Deze scholen heten </a:t>
            </a:r>
            <a:r>
              <a:rPr lang="nl-NL" dirty="0">
                <a:solidFill>
                  <a:srgbClr val="FF0000"/>
                </a:solidFill>
              </a:rPr>
              <a:t>bijzondere scholen</a:t>
            </a:r>
            <a:r>
              <a:rPr lang="nl-NL" dirty="0"/>
              <a:t>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Om goed samen te werken richtte de protestantse leider Abraham Kuyper in 1879 de eerste </a:t>
            </a:r>
            <a:r>
              <a:rPr lang="nl-NL" dirty="0">
                <a:solidFill>
                  <a:srgbClr val="FF0000"/>
                </a:solidFill>
              </a:rPr>
              <a:t>politieke partij</a:t>
            </a:r>
            <a:r>
              <a:rPr lang="nl-NL" dirty="0"/>
              <a:t> op.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In Nederland behaalden </a:t>
            </a:r>
            <a:r>
              <a:rPr lang="nl-NL" dirty="0">
                <a:solidFill>
                  <a:srgbClr val="FF0000"/>
                </a:solidFill>
              </a:rPr>
              <a:t>confessionelen</a:t>
            </a:r>
            <a:r>
              <a:rPr lang="nl-NL" dirty="0"/>
              <a:t> in 1901 een meerderheid in de Tweede Kamer. Daardoor betaalde de overheid vanaf 1917 niet alleen het openbaar onderwijs, maar ook het bijzonder onderwijs.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9EC68D7-2DCC-45A3-823E-9C50E1C728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bijzondere school: </a:t>
            </a:r>
            <a:r>
              <a:rPr lang="nl-NL" dirty="0">
                <a:solidFill>
                  <a:srgbClr val="FFFFFF"/>
                </a:solidFill>
              </a:rPr>
              <a:t>niet-openbare school</a:t>
            </a:r>
          </a:p>
          <a:p>
            <a:pPr>
              <a:buNone/>
            </a:pPr>
            <a:endParaRPr lang="nl-NL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politieke partij: </a:t>
            </a:r>
            <a:r>
              <a:rPr lang="nl-NL" dirty="0">
                <a:solidFill>
                  <a:srgbClr val="FFFFFF"/>
                </a:solidFill>
              </a:rPr>
              <a:t>organisatie die zich vanuit bepaalde ideeën bezighoudt met het bestuur</a:t>
            </a:r>
          </a:p>
          <a:p>
            <a:pPr>
              <a:buNone/>
            </a:pPr>
            <a:endParaRPr lang="nl-NL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confessionelen: </a:t>
            </a:r>
            <a:r>
              <a:rPr lang="nl-NL" dirty="0">
                <a:solidFill>
                  <a:srgbClr val="FFFFFF"/>
                </a:solidFill>
              </a:rPr>
              <a:t>mensen die in de politiek uitgaan van het christelijk geloof </a:t>
            </a:r>
          </a:p>
          <a:p>
            <a:pPr lvl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/>
            <a:endParaRPr lang="nl-NL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4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De positie van vrouwen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36652" cy="7527697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nl-NL" sz="3600" dirty="0"/>
              <a:t>Vrouwen hadden in de 19e eeuw volgens de wet minder rechten dan mannen. Vrouwen verzetten zich omstreeks 1870 tegen deze </a:t>
            </a:r>
            <a:r>
              <a:rPr lang="nl-NL" sz="3600" dirty="0">
                <a:solidFill>
                  <a:srgbClr val="FF0000"/>
                </a:solidFill>
              </a:rPr>
              <a:t>discriminatie</a:t>
            </a:r>
            <a:r>
              <a:rPr lang="nl-NL" sz="3600" dirty="0">
                <a:solidFill>
                  <a:schemeClr val="tx1"/>
                </a:solidFill>
              </a:rPr>
              <a:t>: </a:t>
            </a:r>
            <a:r>
              <a:rPr lang="nl-NL" sz="3600" dirty="0"/>
              <a:t>onderscheid maken tussen mensen met de bedoeling iemand of een groep achter te stellen. Ze eisten </a:t>
            </a:r>
            <a:r>
              <a:rPr lang="nl-NL" sz="3600" dirty="0">
                <a:solidFill>
                  <a:srgbClr val="FF0000"/>
                </a:solidFill>
              </a:rPr>
              <a:t>emancipatie</a:t>
            </a:r>
            <a:r>
              <a:rPr lang="nl-NL" sz="3600" dirty="0">
                <a:solidFill>
                  <a:schemeClr val="tx1"/>
                </a:solidFill>
              </a:rPr>
              <a:t>: </a:t>
            </a:r>
            <a:r>
              <a:rPr lang="nl-NL" sz="3600" dirty="0"/>
              <a:t>toekenning van gelijke rechten en opheffing van achterstanden.</a:t>
            </a:r>
            <a:endParaRPr lang="nl-NL" sz="3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nl-NL" sz="3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nl-NL" sz="3600" dirty="0"/>
              <a:t>De vrouwen die dit met succes deden, heetten </a:t>
            </a:r>
            <a:r>
              <a:rPr lang="nl-NL" sz="3600" dirty="0">
                <a:solidFill>
                  <a:srgbClr val="FF0000"/>
                </a:solidFill>
              </a:rPr>
              <a:t>feministen: </a:t>
            </a:r>
            <a:r>
              <a:rPr lang="nl-NL" sz="3600" dirty="0"/>
              <a:t>mensen die streven naar gelijke behandeling van vrouwen ten opzichte van mannen.</a:t>
            </a:r>
          </a:p>
          <a:p>
            <a:pPr marL="0" lvl="0" indent="0">
              <a:buNone/>
            </a:pPr>
            <a:endParaRPr lang="nl-NL" sz="3600" dirty="0"/>
          </a:p>
          <a:p>
            <a:pPr marL="0" lvl="0" indent="0">
              <a:buNone/>
            </a:pPr>
            <a:endParaRPr lang="nl-NL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opkomst van emancipatiebewegingen is een </a:t>
            </a:r>
            <a:r>
              <a:rPr lang="nl-N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kenmerkend aspect </a:t>
            </a:r>
            <a:r>
              <a:rPr lang="nl-N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de tijd van burgers en stoommachines.</a:t>
            </a:r>
            <a:endParaRPr lang="nl-NL" sz="3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57E530-72D8-49D6-A1D6-C00BF9E90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222" y="2514517"/>
            <a:ext cx="4952131" cy="75481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1051</TotalTime>
  <Words>470</Words>
  <Application>Microsoft Office PowerPoint</Application>
  <PresentationFormat>Aangepast</PresentationFormat>
  <Paragraphs>63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.AppleSystemUIFont</vt:lpstr>
      <vt:lpstr>Arial</vt:lpstr>
      <vt:lpstr>Calibri</vt:lpstr>
      <vt:lpstr>3 sectie content</vt:lpstr>
      <vt:lpstr> Paragraaf 3.3  Politiek en samenleving</vt:lpstr>
      <vt:lpstr>In deze presentatie leer je:</vt:lpstr>
      <vt:lpstr>Leven en werken in armoede</vt:lpstr>
      <vt:lpstr>Het Fransche Pad in de Amsterdamse Jordaan, gedempt in 1857 (Hekking, omstreeks 1853).</vt:lpstr>
      <vt:lpstr>Streven naar meer gelijkheid</vt:lpstr>
      <vt:lpstr>PowerPoint-presentatie</vt:lpstr>
      <vt:lpstr>Veranderingen in het onderwijs</vt:lpstr>
      <vt:lpstr>De positie van vrouwen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mt</dc:title>
  <dc:creator>Smit, Wietske</dc:creator>
  <cp:lastModifiedBy>Henk Botter</cp:lastModifiedBy>
  <cp:revision>128</cp:revision>
  <dcterms:created xsi:type="dcterms:W3CDTF">2017-10-11T07:53:32Z</dcterms:created>
  <dcterms:modified xsi:type="dcterms:W3CDTF">2019-03-28T09:58:07Z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